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61" r:id="rId5"/>
    <p:sldId id="285" r:id="rId6"/>
    <p:sldId id="289" r:id="rId7"/>
    <p:sldId id="286" r:id="rId8"/>
    <p:sldId id="297" r:id="rId9"/>
    <p:sldId id="295" r:id="rId10"/>
    <p:sldId id="288" r:id="rId11"/>
    <p:sldId id="287" r:id="rId12"/>
    <p:sldId id="263" r:id="rId13"/>
    <p:sldId id="264" r:id="rId14"/>
    <p:sldId id="262" r:id="rId15"/>
    <p:sldId id="275" r:id="rId16"/>
    <p:sldId id="266" r:id="rId17"/>
    <p:sldId id="284" r:id="rId18"/>
    <p:sldId id="298" r:id="rId19"/>
    <p:sldId id="300" r:id="rId20"/>
    <p:sldId id="303" r:id="rId21"/>
    <p:sldId id="279" r:id="rId22"/>
    <p:sldId id="299" r:id="rId23"/>
    <p:sldId id="268" r:id="rId24"/>
    <p:sldId id="280" r:id="rId25"/>
    <p:sldId id="269" r:id="rId26"/>
    <p:sldId id="301" r:id="rId27"/>
    <p:sldId id="283" r:id="rId28"/>
    <p:sldId id="270" r:id="rId29"/>
    <p:sldId id="281" r:id="rId30"/>
    <p:sldId id="302" r:id="rId31"/>
    <p:sldId id="282" r:id="rId32"/>
    <p:sldId id="304" r:id="rId33"/>
  </p:sldIdLst>
  <p:sldSz cx="9144000" cy="5143500" type="screen16x9"/>
  <p:notesSz cx="6858000" cy="9144000"/>
  <p:embeddedFontLst>
    <p:embeddedFont>
      <p:font typeface="Average" panose="020B0604020202020204" charset="0"/>
      <p:regular r:id="rId35"/>
    </p:embeddedFont>
    <p:embeddedFont>
      <p:font typeface="Bahnschrift SemiBold SemiConden" panose="020B0502040204020203" pitchFamily="34" charset="0"/>
      <p:bold r:id="rId36"/>
    </p:embeddedFont>
    <p:embeddedFont>
      <p:font typeface="Bree Serif" panose="020B0604020202020204" charset="0"/>
      <p:regular r:id="rId37"/>
    </p:embeddedFont>
    <p:embeddedFont>
      <p:font typeface="Calibri" panose="020F0502020204030204" pitchFamily="34" charset="0"/>
      <p:regular r:id="rId38"/>
      <p:bold r:id="rId39"/>
      <p:italic r:id="rId40"/>
      <p:boldItalic r:id="rId41"/>
    </p:embeddedFont>
    <p:embeddedFont>
      <p:font typeface="Oswald" panose="020B0604020202020204" charset="0"/>
      <p:regular r:id="rId42"/>
      <p:bold r:id="rId43"/>
    </p:embeddedFont>
    <p:embeddedFont>
      <p:font typeface="Roboto Mon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3366FF"/>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7296" autoAdjust="0"/>
  </p:normalViewPr>
  <p:slideViewPr>
    <p:cSldViewPr snapToGrid="0">
      <p:cViewPr varScale="1">
        <p:scale>
          <a:sx n="83" d="100"/>
          <a:sy n="83" d="100"/>
        </p:scale>
        <p:origin x="1026" y="84"/>
      </p:cViewPr>
      <p:guideLst>
        <p:guide orient="horz" pos="162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45451161/evaluating-the-lightfm-recommendation-mode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Positive item – means there is a match between the recommended restaurant and a restaurant liked by the user</a:t>
            </a:r>
          </a:p>
          <a:p>
            <a:r>
              <a:rPr lang="en-US" dirty="0">
                <a:hlinkClick r:id="rId3"/>
              </a:rPr>
              <a:t>https://stackoverflow.com/questions/45451161/evaluating-the-lightfm-recommendation-model</a:t>
            </a:r>
            <a:endParaRPr lang="en-US" dirty="0"/>
          </a:p>
        </p:txBody>
      </p:sp>
    </p:spTree>
    <p:extLst>
      <p:ext uri="{BB962C8B-B14F-4D97-AF65-F5344CB8AC3E}">
        <p14:creationId xmlns:p14="http://schemas.microsoft.com/office/powerpoint/2010/main" val="403170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dirty="0">
                <a:solidFill>
                  <a:srgbClr val="000000"/>
                </a:solidFill>
                <a:latin typeface="Roboto Mono"/>
                <a:ea typeface="Roboto Mono"/>
                <a:cs typeface="Roboto Mono"/>
                <a:sym typeface="Roboto Mono"/>
              </a:rPr>
              <a:t>Restaurant Recommendation Using Yelp Reviews</a:t>
            </a:r>
            <a:endParaRPr sz="4000" b="1" dirty="0">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dirty="0" err="1">
                <a:solidFill>
                  <a:schemeClr val="lt1"/>
                </a:solidFill>
              </a:rPr>
              <a:t>Kausar</a:t>
            </a:r>
            <a:r>
              <a:rPr lang="en-US" sz="1800" dirty="0">
                <a:solidFill>
                  <a:schemeClr val="lt1"/>
                </a:solidFill>
              </a:rPr>
              <a:t> </a:t>
            </a:r>
            <a:r>
              <a:rPr lang="en-US" sz="1800" dirty="0" err="1">
                <a:solidFill>
                  <a:schemeClr val="lt1"/>
                </a:solidFill>
              </a:rPr>
              <a:t>Perveen</a:t>
            </a:r>
            <a:r>
              <a:rPr lang="en-US" sz="1800" dirty="0">
                <a:solidFill>
                  <a:schemeClr val="lt1"/>
                </a:solidFill>
              </a:rPr>
              <a:t> | Sohan </a:t>
            </a:r>
            <a:r>
              <a:rPr lang="en-US" sz="1800" dirty="0" err="1">
                <a:solidFill>
                  <a:schemeClr val="lt1"/>
                </a:solidFill>
              </a:rPr>
              <a:t>Puthran</a:t>
            </a:r>
            <a:r>
              <a:rPr lang="en-US" sz="1800" dirty="0">
                <a:solidFill>
                  <a:schemeClr val="lt1"/>
                </a:solidFill>
              </a:rPr>
              <a:t>| Shouvik Sharma| Rahul Nair | Cheng Jiang</a:t>
            </a:r>
            <a:endParaRPr sz="18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843091"/>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0" lvl="0" indent="0" algn="l" rtl="0">
              <a:lnSpc>
                <a:spcPct val="115000"/>
              </a:lnSpc>
              <a:spcBef>
                <a:spcPts val="1600"/>
              </a:spcBef>
              <a:spcAft>
                <a:spcPts val="0"/>
              </a:spcAft>
              <a:buSzPts val="1800"/>
              <a:buNone/>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283090" cy="9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Wingdings" panose="05000000000000000000" pitchFamily="2" charset="2"/>
              <a:buChar char="§"/>
            </a:pPr>
            <a:r>
              <a:rPr lang="en-US" dirty="0">
                <a:solidFill>
                  <a:srgbClr val="000000"/>
                </a:solidFill>
                <a:latin typeface="+mn-lt"/>
                <a:sym typeface="Average"/>
              </a:rPr>
              <a:t>Compute tenure for each user using start year of the user	</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865632" y="18389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82176" y="1856698"/>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5104978" y="2495874"/>
            <a:ext cx="1017476"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6751349" y="2508363"/>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6239129" y="3556569"/>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47275" y="1966235"/>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471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Reviews</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latin typeface="+mn-lt"/>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30629" y="777264"/>
            <a:ext cx="6506011" cy="333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dirty="0">
                <a:solidFill>
                  <a:srgbClr val="000000"/>
                </a:solidFill>
                <a:latin typeface="Arial"/>
              </a:rPr>
              <a:t>    </a:t>
            </a:r>
            <a:r>
              <a:rPr lang="en-US" sz="1800" u="sng" dirty="0">
                <a:solidFill>
                  <a:srgbClr val="000000"/>
                </a:solidFill>
                <a:latin typeface="+mn-lt"/>
              </a:rPr>
              <a:t>Business</a:t>
            </a:r>
            <a:r>
              <a:rPr lang="en-US" sz="1800" dirty="0">
                <a:solidFill>
                  <a:srgbClr val="000000"/>
                </a:solidFill>
                <a:latin typeface="Arial"/>
              </a:rPr>
              <a:t> :-</a:t>
            </a:r>
          </a:p>
          <a:p>
            <a:pPr marL="0" lvl="0" indent="0">
              <a:lnSpc>
                <a:spcPct val="115000"/>
              </a:lnSpc>
              <a:buSzPts val="1800"/>
            </a:pPr>
            <a:endParaRPr lang="en-US" sz="1800" dirty="0">
              <a:solidFill>
                <a:srgbClr val="000000"/>
              </a:solidFill>
              <a:latin typeface="Arial"/>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628650" lvl="0" indent="-285750">
              <a:lnSpc>
                <a:spcPct val="115000"/>
              </a:lnSpc>
              <a:buSzPts val="1800"/>
              <a:buFont typeface="Arial" panose="020B0604020202020204" pitchFamily="34" charset="0"/>
              <a:buChar char="•"/>
            </a:pPr>
            <a:r>
              <a:rPr lang="en-US" dirty="0">
                <a:solidFill>
                  <a:srgbClr val="000000"/>
                </a:solidFill>
                <a:latin typeface="Arial"/>
              </a:rPr>
              <a:t>Median income of the </a:t>
            </a:r>
            <a:r>
              <a:rPr lang="en-US" dirty="0" err="1">
                <a:solidFill>
                  <a:srgbClr val="000000"/>
                </a:solidFill>
                <a:latin typeface="Arial"/>
              </a:rPr>
              <a:t>zipcode</a:t>
            </a: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r>
              <a:rPr lang="en-US" dirty="0">
                <a:solidFill>
                  <a:srgbClr val="000000"/>
                </a:solidFill>
              </a:rPr>
              <a:t>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8282609" cy="3625983"/>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57622"/>
            <a:ext cx="5047800" cy="655200"/>
          </a:xfrm>
          <a:prstGeom prst="rect">
            <a:avLst/>
          </a:prstGeom>
        </p:spPr>
        <p:txBody>
          <a:bodyPr spcFirstLastPara="1" wrap="square" lIns="91425" tIns="91425" rIns="91425" bIns="91425" anchor="t" anchorCtr="0">
            <a:noAutofit/>
          </a:bodyPr>
          <a:lstStyle/>
          <a:p>
            <a:pPr lvl="0">
              <a:buClr>
                <a:srgbClr val="000000"/>
              </a:buClr>
            </a:pPr>
            <a:r>
              <a:rPr lang="en-US" dirty="0">
                <a:solidFill>
                  <a:srgbClr val="000000"/>
                </a:solidFill>
              </a:rPr>
              <a:t>Data Preparation</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mn-lt"/>
              </a:rPr>
              <a:t>Review</a:t>
            </a:r>
            <a:r>
              <a:rPr lang="en-US" sz="1800" dirty="0">
                <a:solidFill>
                  <a:srgbClr val="000000"/>
                </a:solidFill>
                <a:latin typeface="+mn-lt"/>
              </a:rPr>
              <a: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r>
              <a:rPr lang="en-US" sz="1800" dirty="0">
                <a:solidFill>
                  <a:srgbClr val="000000"/>
                </a:solidFill>
              </a:rPr>
              <a:t> :-</a:t>
            </a:r>
            <a:endParaRPr lang="en-US" sz="1800" u="sng" dirty="0">
              <a:solidFill>
                <a:srgbClr val="000000"/>
              </a:solidFill>
              <a:latin typeface="+mn-lt"/>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r>
              <a:rPr lang="en-US" dirty="0">
                <a:solidFill>
                  <a:srgbClr val="000000"/>
                </a:solidFill>
                <a:latin typeface="Arial"/>
              </a:rPr>
              <a:t>Tenure variable</a:t>
            </a:r>
          </a:p>
          <a:p>
            <a:pPr marL="628650" lvl="0" indent="-285750">
              <a:lnSpc>
                <a:spcPct val="115000"/>
              </a:lnSpc>
              <a:buSzPts val="1800"/>
              <a:buFont typeface="Arial" panose="020B0604020202020204" pitchFamily="34" charset="0"/>
              <a:buChar char="•"/>
            </a:pPr>
            <a:r>
              <a:rPr lang="en-US" dirty="0">
                <a:solidFill>
                  <a:srgbClr val="000000"/>
                </a:solidFill>
                <a:latin typeface="Arial"/>
              </a:rPr>
              <a:t>Tags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5" name="Picture 2">
            <a:extLst>
              <a:ext uri="{FF2B5EF4-FFF2-40B4-BE49-F238E27FC236}">
                <a16:creationId xmlns:a16="http://schemas.microsoft.com/office/drawing/2014/main" id="{48235D09-7F96-4014-BE7E-12DB1572F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269" y="4019208"/>
            <a:ext cx="3842667" cy="103147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8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30" y="3589726"/>
            <a:ext cx="4705683" cy="1017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457438"/>
            <a:ext cx="4809910" cy="10179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5565092" y="3308290"/>
            <a:ext cx="1995978" cy="1626274"/>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6264017" y="3046680"/>
            <a:ext cx="1097280" cy="261610"/>
          </a:xfrm>
          <a:prstGeom prst="rect">
            <a:avLst/>
          </a:prstGeom>
          <a:noFill/>
        </p:spPr>
        <p:txBody>
          <a:bodyPr wrap="square" rtlCol="0">
            <a:spAutoFit/>
          </a:bodyPr>
          <a:lstStyle/>
          <a:p>
            <a:r>
              <a:rPr lang="en-US" sz="1100"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13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2409563914"/>
              </p:ext>
            </p:extLst>
          </p:nvPr>
        </p:nvGraphicFramePr>
        <p:xfrm>
          <a:off x="6471672" y="2411778"/>
          <a:ext cx="2058405" cy="319186"/>
        </p:xfrm>
        <a:graphic>
          <a:graphicData uri="http://schemas.openxmlformats.org/drawingml/2006/table">
            <a:tbl>
              <a:tblPr>
                <a:tableStyleId>{073A0DAA-6AF3-43AB-8588-CEC1D06C72B9}</a:tableStyleId>
              </a:tblPr>
              <a:tblGrid>
                <a:gridCol w="2058405">
                  <a:extLst>
                    <a:ext uri="{9D8B030D-6E8A-4147-A177-3AD203B41FA5}">
                      <a16:colId xmlns:a16="http://schemas.microsoft.com/office/drawing/2014/main" val="2060206738"/>
                    </a:ext>
                  </a:extLst>
                </a:gridCol>
              </a:tblGrid>
              <a:tr h="319186">
                <a:tc>
                  <a:txBody>
                    <a:bodyPr/>
                    <a:lstStyle/>
                    <a:p>
                      <a:pPr algn="ctr" fontAlgn="ctr"/>
                      <a:r>
                        <a:rPr lang="en-US" sz="1100" u="none" strike="noStrike" dirty="0">
                          <a:solidFill>
                            <a:schemeClr val="bg1">
                              <a:lumMod val="50000"/>
                            </a:schemeClr>
                          </a:solidFill>
                          <a:effectLst/>
                        </a:rPr>
                        <a:t>Sparsity: 99.67%</a:t>
                      </a:r>
                      <a:endParaRPr lang="en-US" sz="11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655320" y="1271265"/>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655320" y="2294936"/>
            <a:ext cx="1043940" cy="97459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1992921" y="1364252"/>
            <a:ext cx="6190959"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lumMod val="50000"/>
                  </a:schemeClr>
                </a:solidFill>
                <a:latin typeface="Arial"/>
              </a:rPr>
              <a:t>A Recommend</a:t>
            </a:r>
            <a:r>
              <a:rPr lang="en-US" sz="1600" dirty="0">
                <a:solidFill>
                  <a:schemeClr val="bg1">
                    <a:lumMod val="50000"/>
                  </a:schemeClr>
                </a:solidFill>
              </a:rPr>
              <a:t>ation</a:t>
            </a:r>
            <a:r>
              <a:rPr lang="en-US" sz="1600" dirty="0">
                <a:solidFill>
                  <a:schemeClr val="bg1">
                    <a:lumMod val="50000"/>
                  </a:schemeClr>
                </a:solidFill>
                <a:latin typeface="Arial"/>
              </a:rPr>
              <a:t> System refers to a system that can predict the future preference of a set of restaurants for a user</a:t>
            </a:r>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1992921" y="2273854"/>
            <a:ext cx="6601453" cy="20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600" dirty="0">
                <a:solidFill>
                  <a:schemeClr val="bg1">
                    <a:lumMod val="50000"/>
                  </a:schemeClr>
                </a:solidFill>
              </a:rPr>
              <a:t>Following are the models which we used:-</a:t>
            </a:r>
          </a:p>
          <a:p>
            <a:pPr marL="285750" indent="-285750">
              <a:buClr>
                <a:schemeClr val="bg1"/>
              </a:buClr>
              <a:buFont typeface="Wingdings" pitchFamily="2" charset="2"/>
              <a:buChar char="§"/>
            </a:pPr>
            <a:r>
              <a:rPr lang="en-US" sz="1600" dirty="0">
                <a:solidFill>
                  <a:schemeClr val="bg1">
                    <a:lumMod val="50000"/>
                  </a:schemeClr>
                </a:solidFill>
              </a:rPr>
              <a:t>Approximate Nearest Neighbors</a:t>
            </a:r>
          </a:p>
          <a:p>
            <a:pPr marL="285750" indent="-285750">
              <a:buClr>
                <a:schemeClr val="bg1"/>
              </a:buClr>
              <a:buFont typeface="Wingdings" pitchFamily="2" charset="2"/>
              <a:buChar char="§"/>
            </a:pPr>
            <a:r>
              <a:rPr lang="en-US" sz="1600" dirty="0">
                <a:solidFill>
                  <a:schemeClr val="bg1">
                    <a:lumMod val="50000"/>
                  </a:schemeClr>
                </a:solidFill>
              </a:rPr>
              <a:t>Collaborative Filtering</a:t>
            </a:r>
          </a:p>
          <a:p>
            <a:pPr marL="285750" indent="-285750">
              <a:buClr>
                <a:schemeClr val="bg1"/>
              </a:buClr>
              <a:buFont typeface="Wingdings" pitchFamily="2" charset="2"/>
              <a:buChar char="§"/>
            </a:pPr>
            <a:r>
              <a:rPr lang="en-US" sz="1600" dirty="0">
                <a:solidFill>
                  <a:schemeClr val="bg1">
                    <a:lumMod val="50000"/>
                  </a:schemeClr>
                </a:solidFill>
              </a:rPr>
              <a:t>Hybrid Matrix Factorization</a:t>
            </a:r>
          </a:p>
          <a:p>
            <a:pPr marL="0" indent="0">
              <a:buClr>
                <a:schemeClr val="bg1"/>
              </a:buClr>
            </a:pPr>
            <a:endParaRPr lang="en-US" sz="1600" dirty="0">
              <a:solidFill>
                <a:schemeClr val="bg1">
                  <a:lumMod val="50000"/>
                </a:schemeClr>
              </a:solidFill>
            </a:endParaRPr>
          </a:p>
          <a:p>
            <a:pPr marL="0" indent="0">
              <a:buClr>
                <a:schemeClr val="bg1"/>
              </a:buClr>
            </a:pPr>
            <a:r>
              <a:rPr lang="en-US" sz="1600" dirty="0">
                <a:solidFill>
                  <a:schemeClr val="bg1">
                    <a:lumMod val="50000"/>
                  </a:schemeClr>
                </a:solidFill>
              </a:rPr>
              <a:t>Other models used: </a:t>
            </a:r>
          </a:p>
          <a:p>
            <a:pPr marL="285750" indent="-285750">
              <a:buClr>
                <a:schemeClr val="bg1"/>
              </a:buClr>
              <a:buFont typeface="Wingdings" panose="05000000000000000000" pitchFamily="2" charset="2"/>
              <a:buChar char="§"/>
            </a:pPr>
            <a:r>
              <a:rPr lang="en-US" sz="1600" dirty="0">
                <a:solidFill>
                  <a:schemeClr val="bg1">
                    <a:lumMod val="50000"/>
                  </a:schemeClr>
                </a:solidFill>
              </a:rPr>
              <a:t>KNN using surprise</a:t>
            </a:r>
          </a:p>
          <a:p>
            <a:pPr marL="285750" indent="-285750">
              <a:buClr>
                <a:schemeClr val="bg1"/>
              </a:buClr>
              <a:buFont typeface="Wingdings" panose="05000000000000000000" pitchFamily="2" charset="2"/>
              <a:buChar char="§"/>
            </a:pPr>
            <a:r>
              <a:rPr lang="en-US" sz="1600" dirty="0">
                <a:solidFill>
                  <a:schemeClr val="bg1">
                    <a:lumMod val="50000"/>
                  </a:schemeClr>
                </a:solidFill>
              </a:rPr>
              <a:t>Naïve Bayes and cosine similarity</a:t>
            </a:r>
          </a:p>
          <a:p>
            <a:pPr marL="0" indent="0">
              <a:buClr>
                <a:schemeClr val="bg1"/>
              </a:buClr>
            </a:pPr>
            <a:endParaRPr lang="en-US" sz="1600" dirty="0">
              <a:solidFill>
                <a:schemeClr val="bg1">
                  <a:lumMod val="50000"/>
                </a:schemeClr>
              </a:solidFill>
            </a:endParaRPr>
          </a:p>
          <a:p>
            <a:pPr marL="0" lvl="0" indent="0" algn="just">
              <a:buSzPts val="1600"/>
            </a:pPr>
            <a:endParaRPr lang="en-US" sz="1600" dirty="0">
              <a:solidFill>
                <a:schemeClr val="bg1">
                  <a:lumMod val="50000"/>
                </a:schemeClr>
              </a:solidFill>
            </a:endParaRPr>
          </a:p>
          <a:p>
            <a:pPr marL="0" lvl="0" indent="0"/>
            <a:endParaRPr lang="en-US" sz="1600" dirty="0">
              <a:solidFill>
                <a:schemeClr val="bg1">
                  <a:lumMod val="50000"/>
                </a:schemeClr>
              </a:solidFill>
            </a:endParaRPr>
          </a:p>
          <a:p>
            <a:pPr marL="0" lvl="0" indent="0"/>
            <a:endParaRPr lang="en-US" sz="1600" dirty="0">
              <a:solidFill>
                <a:schemeClr val="bg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49"/>
            <a:ext cx="8177700" cy="4144539"/>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AutoNum type="arabicPeriod"/>
            </a:pPr>
            <a:r>
              <a:rPr lang="en-US" sz="2500" dirty="0">
                <a:latin typeface="+mn-lt"/>
                <a:ea typeface="Average"/>
                <a:cs typeface="Average"/>
                <a:sym typeface="Average"/>
              </a:rPr>
              <a:t>Problem Statement</a:t>
            </a:r>
          </a:p>
          <a:p>
            <a:pPr marL="457200" lvl="0" indent="-457200" algn="l" rtl="0">
              <a:spcBef>
                <a:spcPts val="0"/>
              </a:spcBef>
              <a:spcAft>
                <a:spcPts val="0"/>
              </a:spcAft>
              <a:buAutoNum type="arabicPeriod"/>
            </a:pPr>
            <a:r>
              <a:rPr lang="en-US" sz="2500" dirty="0">
                <a:latin typeface="+mn-lt"/>
                <a:ea typeface="Average"/>
                <a:cs typeface="Average"/>
                <a:sym typeface="Average"/>
              </a:rPr>
              <a:t>Datasets</a:t>
            </a:r>
          </a:p>
          <a:p>
            <a:pPr marL="457200" lvl="0" indent="-457200">
              <a:buAutoNum type="arabicPeriod"/>
            </a:pPr>
            <a:r>
              <a:rPr lang="en-US" sz="2500" dirty="0">
                <a:ea typeface="Average"/>
                <a:cs typeface="Average"/>
                <a:sym typeface="Average"/>
              </a:rPr>
              <a:t>Exploratory Data Analysis</a:t>
            </a:r>
          </a:p>
          <a:p>
            <a:pPr marL="457200" lvl="0" indent="-457200">
              <a:buAutoNum type="arabicPeriod"/>
            </a:pPr>
            <a:r>
              <a:rPr lang="en-US" sz="2500" dirty="0">
                <a:ea typeface="Average"/>
                <a:cs typeface="Average"/>
                <a:sym typeface="Average"/>
              </a:rPr>
              <a:t>Data Preparation &amp; Data Cleaning</a:t>
            </a:r>
            <a:r>
              <a:rPr lang="en-US" sz="2500" dirty="0">
                <a:latin typeface="+mn-lt"/>
                <a:ea typeface="Average"/>
                <a:cs typeface="Average"/>
                <a:sym typeface="Average"/>
              </a:rPr>
              <a:t>	</a:t>
            </a:r>
          </a:p>
          <a:p>
            <a:pPr marL="457200" lvl="0" indent="-457200">
              <a:buAutoNum type="arabicPeriod"/>
            </a:pPr>
            <a:r>
              <a:rPr lang="en-US" sz="2500" dirty="0">
                <a:latin typeface="+mn-lt"/>
                <a:ea typeface="Average"/>
                <a:cs typeface="Average"/>
                <a:sym typeface="Average"/>
              </a:rPr>
              <a:t>Models</a:t>
            </a:r>
          </a:p>
          <a:p>
            <a:pPr marL="457200" lvl="0" indent="-457200">
              <a:buAutoNum type="arabicPeriod"/>
            </a:pPr>
            <a:r>
              <a:rPr lang="en-US" sz="2500" dirty="0">
                <a:ea typeface="Average"/>
                <a:cs typeface="Average"/>
                <a:sym typeface="Average"/>
              </a:rPr>
              <a:t>Deployment</a:t>
            </a:r>
          </a:p>
          <a:p>
            <a:pPr marL="457200" lvl="0" indent="-457200">
              <a:buAutoNum type="arabicPeriod"/>
            </a:pPr>
            <a:r>
              <a:rPr lang="en-US" sz="2500" dirty="0">
                <a:ea typeface="Average"/>
                <a:cs typeface="Average"/>
                <a:sym typeface="Average"/>
              </a:rPr>
              <a:t>Lessons Learned</a:t>
            </a:r>
          </a:p>
          <a:p>
            <a:pPr marL="457200" lvl="0" indent="-457200">
              <a:buAutoNum type="arabicPeriod"/>
            </a:pPr>
            <a:r>
              <a:rPr lang="en-US" sz="2500" dirty="0">
                <a:latin typeface="+mn-lt"/>
                <a:ea typeface="Average"/>
                <a:cs typeface="Average"/>
                <a:sym typeface="Average"/>
              </a:rPr>
              <a:t>Challenges</a:t>
            </a:r>
          </a:p>
          <a:p>
            <a:pPr marL="457200" lvl="0" indent="-457200">
              <a:buAutoNum type="arabicPeriod"/>
            </a:pPr>
            <a:r>
              <a:rPr lang="en-US" sz="2500" dirty="0">
                <a:latin typeface="+mn-lt"/>
                <a:ea typeface="Average"/>
                <a:cs typeface="Average"/>
                <a:sym typeface="Average"/>
              </a:rPr>
              <a:t>Future Plans</a:t>
            </a:r>
          </a:p>
          <a:p>
            <a:pPr marL="457200" lvl="0" indent="-457200">
              <a:buAutoNum type="arabicPeriod"/>
            </a:pPr>
            <a:r>
              <a:rPr lang="en-US" sz="2500" dirty="0">
                <a:latin typeface="+mn-lt"/>
                <a:ea typeface="Average"/>
                <a:cs typeface="Average"/>
                <a:sym typeface="Average"/>
              </a:rPr>
              <a:t>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5">
            <a:extLst>
              <a:ext uri="{FF2B5EF4-FFF2-40B4-BE49-F238E27FC236}">
                <a16:creationId xmlns:a16="http://schemas.microsoft.com/office/drawing/2014/main" id="{7A572769-984A-4E37-9F4A-2AA65CDF0B41}"/>
              </a:ext>
            </a:extLst>
          </p:cNvPr>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Evaluation Metric</a:t>
            </a:r>
            <a:endParaRPr dirty="0"/>
          </a:p>
        </p:txBody>
      </p:sp>
      <p:sp>
        <p:nvSpPr>
          <p:cNvPr id="4" name="Google Shape;162;g83f00c33ef_0_17">
            <a:extLst>
              <a:ext uri="{FF2B5EF4-FFF2-40B4-BE49-F238E27FC236}">
                <a16:creationId xmlns:a16="http://schemas.microsoft.com/office/drawing/2014/main" id="{A64D285F-96E5-4651-AC9A-017329E1EFD2}"/>
              </a:ext>
            </a:extLst>
          </p:cNvPr>
          <p:cNvSpPr txBox="1">
            <a:spLocks/>
          </p:cNvSpPr>
          <p:nvPr/>
        </p:nvSpPr>
        <p:spPr>
          <a:xfrm>
            <a:off x="80692" y="770566"/>
            <a:ext cx="9063308" cy="41824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Train-Test</a:t>
            </a:r>
            <a:r>
              <a:rPr lang="en-US" sz="1300" b="1" dirty="0">
                <a:solidFill>
                  <a:schemeClr val="bg1">
                    <a:lumMod val="50000"/>
                  </a:schemeClr>
                </a:solidFill>
                <a:latin typeface="+mn-lt"/>
              </a:rPr>
              <a:t> </a:t>
            </a:r>
            <a:r>
              <a:rPr lang="en-US" sz="1300" b="1" u="sng" dirty="0">
                <a:solidFill>
                  <a:schemeClr val="bg1">
                    <a:lumMod val="50000"/>
                  </a:schemeClr>
                </a:solidFill>
                <a:latin typeface="+mn-lt"/>
              </a:rPr>
              <a:t>split</a:t>
            </a:r>
            <a:r>
              <a:rPr lang="en-US" sz="1300" b="1" dirty="0">
                <a:solidFill>
                  <a:schemeClr val="bg1">
                    <a:lumMod val="50000"/>
                  </a:schemeClr>
                </a:solidFill>
                <a:latin typeface="+mn-lt"/>
              </a:rPr>
              <a:t> :-</a:t>
            </a:r>
          </a:p>
          <a:p>
            <a:pPr marL="285750" indent="-285750">
              <a:buFont typeface="Wingdings" panose="05000000000000000000" pitchFamily="2" charset="2"/>
              <a:buChar char="§"/>
            </a:pPr>
            <a:r>
              <a:rPr lang="en-US" dirty="0"/>
              <a:t>The data is split into train and test, with 20% interactions (6,845) in test and 80% (27,378) interactions in train.</a:t>
            </a:r>
            <a:endParaRPr lang="en-US" sz="1300" b="1" u="sng" dirty="0">
              <a:solidFill>
                <a:schemeClr val="bg1">
                  <a:lumMod val="50000"/>
                </a:schemeClr>
              </a:solidFill>
              <a:latin typeface="+mn-lt"/>
            </a:endParaRPr>
          </a:p>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AUC</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dirty="0"/>
              <a:t>AUC measures the quality of the overall ranking of restaurants recommended to the user. </a:t>
            </a:r>
          </a:p>
          <a:p>
            <a:pPr marL="285750" indent="-285750" algn="just">
              <a:buClr>
                <a:schemeClr val="bg1"/>
              </a:buClr>
              <a:buFont typeface="Wingdings" pitchFamily="2" charset="2"/>
              <a:buChar char="§"/>
            </a:pPr>
            <a:r>
              <a:rPr lang="en-US" dirty="0"/>
              <a:t>It can be interpreted as the probability that a randomly chosen positive item is ranked higher than a randomly chosen negative item. </a:t>
            </a:r>
          </a:p>
          <a:p>
            <a:pPr marL="285750" indent="-285750" algn="just">
              <a:buClr>
                <a:schemeClr val="bg1"/>
              </a:buClr>
              <a:buFont typeface="Wingdings" pitchFamily="2" charset="2"/>
              <a:buChar char="§"/>
            </a:pPr>
            <a:r>
              <a:rPr lang="en-US" dirty="0"/>
              <a:t>An AUC close to 1.0 will suggest that the provided ordering is correct.</a:t>
            </a:r>
            <a:endParaRPr lang="en-US" sz="1300" dirty="0">
              <a:solidFill>
                <a:schemeClr val="bg1"/>
              </a:solidFill>
            </a:endParaRPr>
          </a:p>
          <a:p>
            <a:pPr marL="285750" indent="-285750" algn="just">
              <a:buClr>
                <a:schemeClr val="bg1"/>
              </a:buClr>
              <a:buFont typeface="Wingdings" pitchFamily="2" charset="2"/>
              <a:buChar char="§"/>
            </a:pPr>
            <a:endParaRPr lang="en-US" sz="1300" dirty="0">
              <a:solidFill>
                <a:schemeClr val="bg1"/>
              </a:solidFill>
            </a:endParaRPr>
          </a:p>
          <a:p>
            <a:pPr algn="just">
              <a:buClr>
                <a:schemeClr val="bg1"/>
              </a:buClr>
            </a:pPr>
            <a:r>
              <a:rPr lang="en-US" sz="1300" b="1" u="sng" dirty="0">
                <a:solidFill>
                  <a:schemeClr val="bg1"/>
                </a:solidFill>
              </a:rPr>
              <a:t>Precision@K</a:t>
            </a:r>
            <a:r>
              <a:rPr lang="en-US" sz="1300" b="1" dirty="0">
                <a:solidFill>
                  <a:schemeClr val="bg1"/>
                </a:solidFill>
              </a:rPr>
              <a:t> :-</a:t>
            </a:r>
          </a:p>
          <a:p>
            <a:pPr marL="285750" indent="-285750" algn="just">
              <a:buClr>
                <a:schemeClr val="bg1"/>
              </a:buClr>
              <a:buFont typeface="Wingdings" panose="05000000000000000000" pitchFamily="2" charset="2"/>
              <a:buChar char="§"/>
            </a:pPr>
            <a:r>
              <a:rPr lang="en-US" dirty="0"/>
              <a:t>Precision@K measures the proportion of positive items among the K highest-ranked items. </a:t>
            </a:r>
          </a:p>
          <a:p>
            <a:pPr marL="285750" indent="-285750" algn="just">
              <a:buClr>
                <a:schemeClr val="bg1"/>
              </a:buClr>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901C0D1F-996B-4DAA-BD96-9D24DDD3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000" y="3910550"/>
            <a:ext cx="4675620" cy="92476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2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228342"/>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2" name="TextBox 1">
            <a:extLst>
              <a:ext uri="{FF2B5EF4-FFF2-40B4-BE49-F238E27FC236}">
                <a16:creationId xmlns:a16="http://schemas.microsoft.com/office/drawing/2014/main" id="{7EE756F6-0708-426A-B9AA-AD2D56F44745}"/>
              </a:ext>
            </a:extLst>
          </p:cNvPr>
          <p:cNvSpPr txBox="1"/>
          <p:nvPr/>
        </p:nvSpPr>
        <p:spPr>
          <a:xfrm>
            <a:off x="6995358" y="1772913"/>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0" name="TextBox 9">
            <a:extLst>
              <a:ext uri="{FF2B5EF4-FFF2-40B4-BE49-F238E27FC236}">
                <a16:creationId xmlns:a16="http://schemas.microsoft.com/office/drawing/2014/main" id="{FA289945-4E19-4BE6-A4F3-E8AB2F5079FC}"/>
              </a:ext>
            </a:extLst>
          </p:cNvPr>
          <p:cNvSpPr txBox="1"/>
          <p:nvPr/>
        </p:nvSpPr>
        <p:spPr>
          <a:xfrm>
            <a:off x="6995358" y="3085985"/>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21373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58599"/>
            <a:ext cx="4398264" cy="3088199"/>
          </a:xfrm>
          <a:prstGeom prst="rect">
            <a:avLst/>
          </a:prstGeom>
          <a:ln>
            <a:solidFill>
              <a:schemeClr val="bg1">
                <a:lumMod val="50000"/>
              </a:schemeClr>
            </a:solidFill>
          </a:ln>
        </p:spPr>
      </p:pic>
      <p:sp>
        <p:nvSpPr>
          <p:cNvPr id="4" name="TextBox 3">
            <a:extLst>
              <a:ext uri="{FF2B5EF4-FFF2-40B4-BE49-F238E27FC236}">
                <a16:creationId xmlns:a16="http://schemas.microsoft.com/office/drawing/2014/main" id="{4452BFD7-6956-C840-A559-7B695118D896}"/>
              </a:ext>
            </a:extLst>
          </p:cNvPr>
          <p:cNvSpPr txBox="1"/>
          <p:nvPr/>
        </p:nvSpPr>
        <p:spPr>
          <a:xfrm>
            <a:off x="74676" y="788715"/>
            <a:ext cx="4151376" cy="4185761"/>
          </a:xfrm>
          <a:prstGeom prst="rect">
            <a:avLst/>
          </a:prstGeom>
          <a:noFill/>
        </p:spPr>
        <p:txBody>
          <a:bodyPr wrap="square" rtlCol="0">
            <a:spAutoFit/>
          </a:bodyPr>
          <a:lstStyle/>
          <a:p>
            <a:r>
              <a:rPr lang="en-US" b="1" u="sng" dirty="0">
                <a:latin typeface="+mn-lt"/>
              </a:rPr>
              <a:t>Matrix</a:t>
            </a:r>
            <a:r>
              <a:rPr lang="en-US" b="1" dirty="0">
                <a:latin typeface="+mn-lt"/>
              </a:rPr>
              <a:t> </a:t>
            </a:r>
            <a:r>
              <a:rPr lang="en-US" b="1" u="sng" dirty="0">
                <a:latin typeface="+mn-lt"/>
              </a:rPr>
              <a:t>Factorization</a:t>
            </a:r>
            <a:r>
              <a:rPr lang="en-US" b="1" dirty="0">
                <a:latin typeface="+mn-lt"/>
              </a:rPr>
              <a:t> :-</a:t>
            </a:r>
          </a:p>
          <a:p>
            <a:endParaRPr lang="en-US" b="1" dirty="0"/>
          </a:p>
          <a:p>
            <a:pPr marL="285750" indent="-285750">
              <a:buFont typeface="Wingdings" panose="05000000000000000000" pitchFamily="2" charset="2"/>
              <a:buChar char="§"/>
            </a:pPr>
            <a:r>
              <a:rPr lang="en-US" dirty="0"/>
              <a:t>Decomposes the interaction matrix into two user and item matrices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factorized matrices/embeddings have the same number or rows but different number of columns depending on the size of the users or items.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5"/>
            <a:ext cx="6957801" cy="3829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b="1" dirty="0">
                <a:solidFill>
                  <a:schemeClr val="bg1">
                    <a:lumMod val="50000"/>
                  </a:schemeClr>
                </a:solidFill>
                <a:latin typeface="+mn-lt"/>
              </a:rPr>
              <a:t> </a:t>
            </a:r>
            <a:r>
              <a:rPr lang="en-US" sz="1300" dirty="0">
                <a:solidFill>
                  <a:schemeClr val="bg1">
                    <a:lumMod val="50000"/>
                  </a:schemeClr>
                </a:solidFill>
                <a:latin typeface="+mn-lt"/>
              </a:rPr>
              <a:t>:-</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 and tries to find similarities among the users and items.</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a:buClr>
                <a:schemeClr val="accent6">
                  <a:lumMod val="10000"/>
                </a:schemeClr>
              </a:buClr>
              <a:buFont typeface="Wingdings" pitchFamily="2" charset="2"/>
              <a:buChar char="§"/>
            </a:pPr>
            <a:r>
              <a:rPr lang="en-IN" sz="1300" dirty="0">
                <a:solidFill>
                  <a:schemeClr val="bg1">
                    <a:lumMod val="50000"/>
                  </a:schemeClr>
                </a:solidFill>
                <a:latin typeface="+mn-lt"/>
              </a:rPr>
              <a:t>Overfitting</a:t>
            </a:r>
            <a:r>
              <a:rPr lang="en-IN" sz="1300" dirty="0">
                <a:solidFill>
                  <a:schemeClr val="bg1">
                    <a:lumMod val="50000"/>
                  </a:schemeClr>
                </a:solidFill>
              </a:rPr>
              <a:t> </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277847814"/>
              </p:ext>
            </p:extLst>
          </p:nvPr>
        </p:nvGraphicFramePr>
        <p:xfrm>
          <a:off x="7099536" y="2614507"/>
          <a:ext cx="1733911" cy="831044"/>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93947">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081903786"/>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EEB3B909-651E-4F61-8787-7E10CFD9A986}"/>
              </a:ext>
            </a:extLst>
          </p:cNvPr>
          <p:cNvSpPr txBox="1"/>
          <p:nvPr/>
        </p:nvSpPr>
        <p:spPr>
          <a:xfrm>
            <a:off x="7026812" y="2337508"/>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9" name="TextBox 8">
            <a:extLst>
              <a:ext uri="{FF2B5EF4-FFF2-40B4-BE49-F238E27FC236}">
                <a16:creationId xmlns:a16="http://schemas.microsoft.com/office/drawing/2014/main" id="{981E50CE-20E4-40D2-8129-1624FA0504E1}"/>
              </a:ext>
            </a:extLst>
          </p:cNvPr>
          <p:cNvSpPr txBox="1"/>
          <p:nvPr/>
        </p:nvSpPr>
        <p:spPr>
          <a:xfrm>
            <a:off x="7026812" y="3584050"/>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73643"/>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sparse interaction data scenario.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602922"/>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10" name="TextBox 9">
            <a:extLst>
              <a:ext uri="{FF2B5EF4-FFF2-40B4-BE49-F238E27FC236}">
                <a16:creationId xmlns:a16="http://schemas.microsoft.com/office/drawing/2014/main" id="{C5D33F89-E5E3-4817-8C2C-E409F4D065A4}"/>
              </a:ext>
            </a:extLst>
          </p:cNvPr>
          <p:cNvSpPr txBox="1"/>
          <p:nvPr/>
        </p:nvSpPr>
        <p:spPr>
          <a:xfrm>
            <a:off x="6973736" y="174862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1" name="TextBox 10">
            <a:extLst>
              <a:ext uri="{FF2B5EF4-FFF2-40B4-BE49-F238E27FC236}">
                <a16:creationId xmlns:a16="http://schemas.microsoft.com/office/drawing/2014/main" id="{4451B771-35B9-4400-8794-56001A1BEE8C}"/>
              </a:ext>
            </a:extLst>
          </p:cNvPr>
          <p:cNvSpPr txBox="1"/>
          <p:nvPr/>
        </p:nvSpPr>
        <p:spPr>
          <a:xfrm>
            <a:off x="6995358" y="307659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049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lgn="just">
              <a:buClrTx/>
              <a:buFont typeface="Wingdings" panose="05000000000000000000" pitchFamily="2" charset="2"/>
              <a:buChar char="§"/>
            </a:pPr>
            <a:r>
              <a:rPr lang="en-US" sz="1300" dirty="0">
                <a:solidFill>
                  <a:schemeClr val="bg1">
                    <a:lumMod val="50000"/>
                  </a:schemeClr>
                </a:solidFill>
                <a:latin typeface="+mn-lt"/>
              </a:rPr>
              <a:t>For Hybrid matrix factorization and collaborative filtering, we have found the loss function k-OS WARP gives optimum output</a:t>
            </a:r>
          </a:p>
          <a:p>
            <a:pPr marL="285750" lvl="0" indent="-285750" algn="just">
              <a:buClrTx/>
              <a:buFont typeface="Wingdings" panose="05000000000000000000" pitchFamily="2" charset="2"/>
              <a:buChar char="§"/>
            </a:pPr>
            <a:r>
              <a:rPr lang="en-US" sz="1300" dirty="0">
                <a:solidFill>
                  <a:schemeClr val="bg1">
                    <a:lumMod val="50000"/>
                  </a:schemeClr>
                </a:solidFill>
                <a:latin typeface="+mn-lt"/>
              </a:rPr>
              <a:t>To perform hyperparameters search to obtain the best model we utilized the </a:t>
            </a:r>
            <a:r>
              <a:rPr lang="en-US" sz="1300" b="1" i="1" dirty="0">
                <a:solidFill>
                  <a:schemeClr val="bg1">
                    <a:lumMod val="50000"/>
                  </a:schemeClr>
                </a:solidFill>
                <a:latin typeface="+mn-lt"/>
              </a:rPr>
              <a:t>scikit-optimizer</a:t>
            </a:r>
            <a:r>
              <a:rPr lang="en-US" sz="1300" dirty="0">
                <a:solidFill>
                  <a:schemeClr val="bg1">
                    <a:lumMod val="50000"/>
                  </a:schemeClr>
                </a:solidFill>
                <a:latin typeface="+mn-lt"/>
              </a:rPr>
              <a:t> package to search through a range of values for different hyperparameters and evaluated them on mean AUC score</a:t>
            </a:r>
          </a:p>
          <a:p>
            <a:pPr marL="285750" indent="-285750" algn="just">
              <a:buClrTx/>
              <a:buFont typeface="Wingdings" panose="05000000000000000000" pitchFamily="2" charset="2"/>
              <a:buChar char="§"/>
            </a:pPr>
            <a:r>
              <a:rPr lang="en-US" sz="1300" dirty="0">
                <a:solidFill>
                  <a:schemeClr val="bg1">
                    <a:lumMod val="50000"/>
                  </a:schemeClr>
                </a:solidFill>
                <a:latin typeface="+mn-lt"/>
              </a:rPr>
              <a:t>For approximate nearest neighbor, we found Manhattan distance to give optimum results as we have high dimensional data</a:t>
            </a:r>
          </a:p>
          <a:p>
            <a:pPr marL="0" lvl="0" indent="0">
              <a:buClrTx/>
              <a:buNone/>
            </a:pPr>
            <a:endParaRPr lang="en-US" sz="1300" dirty="0">
              <a:solidFill>
                <a:schemeClr val="bg1">
                  <a:lumMod val="50000"/>
                </a:schemeClr>
              </a:solidFill>
              <a:latin typeface="+mn-lt"/>
            </a:endParaRPr>
          </a:p>
          <a:p>
            <a:pPr marL="285750" lvl="0" indent="-285750">
              <a:buClrTx/>
              <a:buFont typeface="Wingdings" panose="05000000000000000000" pitchFamily="2" charset="2"/>
              <a:buChar char="§"/>
            </a:pPr>
            <a:endParaRPr sz="1300" dirty="0">
              <a:solidFill>
                <a:schemeClr val="bg1">
                  <a:lumMod val="50000"/>
                </a:schemeClr>
              </a:solidFill>
              <a:latin typeface="+mn-lt"/>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381508" y="2570788"/>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249516" y="2255663"/>
            <a:ext cx="2827035" cy="2024768"/>
          </a:xfrm>
          <a:prstGeom prst="rect">
            <a:avLst/>
          </a:prstGeom>
          <a:ln>
            <a:solidFill>
              <a:schemeClr val="bg1">
                <a:lumMod val="50000"/>
              </a:schemeClr>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graphicFrame>
        <p:nvGraphicFramePr>
          <p:cNvPr id="4" name="Table 3">
            <a:extLst>
              <a:ext uri="{FF2B5EF4-FFF2-40B4-BE49-F238E27FC236}">
                <a16:creationId xmlns:a16="http://schemas.microsoft.com/office/drawing/2014/main" id="{53037DE6-40DF-4804-9922-477D0FB31F95}"/>
              </a:ext>
            </a:extLst>
          </p:cNvPr>
          <p:cNvGraphicFramePr>
            <a:graphicFrameLocks noGrp="1"/>
          </p:cNvGraphicFramePr>
          <p:nvPr>
            <p:extLst>
              <p:ext uri="{D42A27DB-BD31-4B8C-83A1-F6EECF244321}">
                <p14:modId xmlns:p14="http://schemas.microsoft.com/office/powerpoint/2010/main" val="192383970"/>
              </p:ext>
            </p:extLst>
          </p:nvPr>
        </p:nvGraphicFramePr>
        <p:xfrm>
          <a:off x="4226839" y="2144965"/>
          <a:ext cx="3482265" cy="2067261"/>
        </p:xfrm>
        <a:graphic>
          <a:graphicData uri="http://schemas.openxmlformats.org/drawingml/2006/table">
            <a:tbl>
              <a:tblPr>
                <a:tableStyleId>{5C22544A-7EE6-4342-B048-85BDC9FD1C3A}</a:tableStyleId>
              </a:tblPr>
              <a:tblGrid>
                <a:gridCol w="1259058">
                  <a:extLst>
                    <a:ext uri="{9D8B030D-6E8A-4147-A177-3AD203B41FA5}">
                      <a16:colId xmlns:a16="http://schemas.microsoft.com/office/drawing/2014/main" val="2148593076"/>
                    </a:ext>
                  </a:extLst>
                </a:gridCol>
                <a:gridCol w="1065163">
                  <a:extLst>
                    <a:ext uri="{9D8B030D-6E8A-4147-A177-3AD203B41FA5}">
                      <a16:colId xmlns:a16="http://schemas.microsoft.com/office/drawing/2014/main" val="2807180746"/>
                    </a:ext>
                  </a:extLst>
                </a:gridCol>
                <a:gridCol w="1158044">
                  <a:extLst>
                    <a:ext uri="{9D8B030D-6E8A-4147-A177-3AD203B41FA5}">
                      <a16:colId xmlns:a16="http://schemas.microsoft.com/office/drawing/2014/main" val="1650118494"/>
                    </a:ext>
                  </a:extLst>
                </a:gridCol>
              </a:tblGrid>
              <a:tr h="388621">
                <a:tc>
                  <a:txBody>
                    <a:bodyPr/>
                    <a:lstStyle/>
                    <a:p>
                      <a:pPr algn="ctr" fontAlgn="b"/>
                      <a:r>
                        <a:rPr lang="en-US" sz="1600" u="none" strike="noStrike" dirty="0">
                          <a:solidFill>
                            <a:schemeClr val="bg1">
                              <a:lumMod val="50000"/>
                            </a:schemeClr>
                          </a:solidFill>
                          <a:effectLst/>
                        </a:rPr>
                        <a:t>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AUC</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Precision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extLst>
                  <a:ext uri="{0D108BD9-81ED-4DB2-BD59-A6C34878D82A}">
                    <a16:rowId xmlns:a16="http://schemas.microsoft.com/office/drawing/2014/main" val="3751952016"/>
                  </a:ext>
                </a:extLst>
              </a:tr>
              <a:tr h="263558">
                <a:tc>
                  <a:txBody>
                    <a:bodyPr/>
                    <a:lstStyle/>
                    <a:p>
                      <a:pPr algn="ctr" fontAlgn="b"/>
                      <a:r>
                        <a:rPr lang="en-US" sz="1600" u="none" strike="noStrike">
                          <a:solidFill>
                            <a:schemeClr val="bg1">
                              <a:lumMod val="50000"/>
                            </a:schemeClr>
                          </a:solidFill>
                          <a:effectLst/>
                        </a:rPr>
                        <a:t>CF-Train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0.96</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0.2</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904796285"/>
                  </a:ext>
                </a:extLst>
              </a:tr>
              <a:tr h="263558">
                <a:tc>
                  <a:txBody>
                    <a:bodyPr/>
                    <a:lstStyle/>
                    <a:p>
                      <a:pPr algn="ctr" fontAlgn="b"/>
                      <a:r>
                        <a:rPr lang="en-US" sz="1600" u="none" strike="noStrike" dirty="0">
                          <a:solidFill>
                            <a:schemeClr val="bg1">
                              <a:lumMod val="50000"/>
                            </a:schemeClr>
                          </a:solidFill>
                          <a:effectLst/>
                        </a:rPr>
                        <a:t>CF-Test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0.03</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018169663"/>
                  </a:ext>
                </a:extLst>
              </a:tr>
              <a:tr h="263558">
                <a:tc>
                  <a:txBody>
                    <a:bodyPr/>
                    <a:lstStyle/>
                    <a:p>
                      <a:pPr algn="ctr" fontAlgn="b"/>
                      <a:r>
                        <a:rPr lang="en-US" sz="1600" u="none" strike="noStrike">
                          <a:solidFill>
                            <a:schemeClr val="bg1">
                              <a:lumMod val="50000"/>
                            </a:schemeClr>
                          </a:solidFill>
                          <a:effectLst/>
                        </a:rPr>
                        <a:t>HF-Train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a:solidFill>
                            <a:schemeClr val="bg1">
                              <a:lumMod val="50000"/>
                            </a:schemeClr>
                          </a:solidFill>
                          <a:effectLst/>
                        </a:rPr>
                        <a:t>0.97</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0.11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253125259"/>
                  </a:ext>
                </a:extLst>
              </a:tr>
              <a:tr h="268026">
                <a:tc>
                  <a:txBody>
                    <a:bodyPr/>
                    <a:lstStyle/>
                    <a:p>
                      <a:pPr algn="ctr" fontAlgn="b"/>
                      <a:r>
                        <a:rPr lang="en-US" sz="1600" u="none" strike="noStrike">
                          <a:solidFill>
                            <a:schemeClr val="bg1">
                              <a:lumMod val="50000"/>
                            </a:schemeClr>
                          </a:solidFill>
                          <a:effectLst/>
                        </a:rPr>
                        <a:t>HF-Test</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highlight>
                            <a:srgbClr val="FFFF00"/>
                          </a:highlight>
                        </a:rPr>
                        <a:t>0.88</a:t>
                      </a:r>
                      <a:endParaRPr lang="en-US" sz="1600" b="0" i="0" u="none" strike="noStrike" dirty="0">
                        <a:solidFill>
                          <a:schemeClr val="bg1">
                            <a:lumMod val="50000"/>
                          </a:schemeClr>
                        </a:solidFill>
                        <a:effectLst/>
                        <a:highlight>
                          <a:srgbClr val="FFFF00"/>
                        </a:highligh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0.05</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660494600"/>
                  </a:ext>
                </a:extLst>
              </a:tr>
              <a:tr h="302739">
                <a:tc>
                  <a:txBody>
                    <a:bodyPr/>
                    <a:lstStyle/>
                    <a:p>
                      <a:pPr algn="ctr" fontAlgn="b"/>
                      <a:r>
                        <a:rPr lang="en-US" sz="1600" u="none" strike="noStrike" dirty="0">
                          <a:solidFill>
                            <a:schemeClr val="bg1">
                              <a:lumMod val="50000"/>
                            </a:schemeClr>
                          </a:solidFill>
                          <a:effectLst/>
                        </a:rPr>
                        <a:t>Annoy-Train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a:solidFill>
                            <a:schemeClr val="bg1">
                              <a:lumMod val="50000"/>
                            </a:schemeClr>
                          </a:solidFill>
                          <a:effectLst/>
                        </a:rPr>
                        <a:t>0.18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725680990"/>
                  </a:ext>
                </a:extLst>
              </a:tr>
              <a:tr h="317201">
                <a:tc>
                  <a:txBody>
                    <a:bodyPr/>
                    <a:lstStyle/>
                    <a:p>
                      <a:pPr algn="ctr" fontAlgn="b"/>
                      <a:r>
                        <a:rPr lang="en-US" sz="1600" u="none" strike="noStrike" dirty="0">
                          <a:solidFill>
                            <a:schemeClr val="bg1">
                              <a:lumMod val="50000"/>
                            </a:schemeClr>
                          </a:solidFill>
                          <a:effectLst/>
                        </a:rPr>
                        <a:t>Annoy-Test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0.79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0.01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839574462"/>
                  </a:ext>
                </a:extLst>
              </a:tr>
            </a:tbl>
          </a:graphicData>
        </a:graphic>
      </p:graphicFrame>
      <p:sp>
        <p:nvSpPr>
          <p:cNvPr id="5" name="Google Shape;162;g83f00c33ef_0_17">
            <a:extLst>
              <a:ext uri="{FF2B5EF4-FFF2-40B4-BE49-F238E27FC236}">
                <a16:creationId xmlns:a16="http://schemas.microsoft.com/office/drawing/2014/main" id="{29418113-74D7-4084-9B32-3F329F650310}"/>
              </a:ext>
            </a:extLst>
          </p:cNvPr>
          <p:cNvSpPr txBox="1">
            <a:spLocks/>
          </p:cNvSpPr>
          <p:nvPr/>
        </p:nvSpPr>
        <p:spPr>
          <a:xfrm>
            <a:off x="217385" y="848310"/>
            <a:ext cx="8520600" cy="1119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Tx/>
              <a:buFont typeface="Wingdings" panose="05000000000000000000" pitchFamily="2" charset="2"/>
              <a:buChar char="§"/>
            </a:pPr>
            <a:r>
              <a:rPr lang="en-US" sz="1300" dirty="0">
                <a:solidFill>
                  <a:schemeClr val="bg1">
                    <a:lumMod val="50000"/>
                  </a:schemeClr>
                </a:solidFill>
                <a:latin typeface="+mn-lt"/>
              </a:rPr>
              <a:t>Hybrid Matrix Factorization gives the optimum results after the hyperparameter </a:t>
            </a:r>
            <a:r>
              <a:rPr lang="en-US" sz="1300" dirty="0" err="1">
                <a:solidFill>
                  <a:schemeClr val="bg1">
                    <a:lumMod val="50000"/>
                  </a:schemeClr>
                </a:solidFill>
                <a:latin typeface="+mn-lt"/>
              </a:rPr>
              <a:t>tunning</a:t>
            </a:r>
            <a:endParaRPr lang="en-US" sz="1300" dirty="0">
              <a:solidFill>
                <a:schemeClr val="bg1">
                  <a:lumMod val="50000"/>
                </a:schemeClr>
              </a:solidFill>
              <a:latin typeface="+mn-lt"/>
            </a:endParaRPr>
          </a:p>
          <a:p>
            <a:pPr marL="285750" indent="-285750">
              <a:buClrTx/>
              <a:buFont typeface="Wingdings" panose="05000000000000000000" pitchFamily="2" charset="2"/>
              <a:buChar char="§"/>
            </a:pPr>
            <a:r>
              <a:rPr lang="en-US" sz="1300" dirty="0">
                <a:solidFill>
                  <a:schemeClr val="bg1">
                    <a:lumMod val="50000"/>
                  </a:schemeClr>
                </a:solidFill>
                <a:latin typeface="+mn-lt"/>
              </a:rPr>
              <a:t>These results are based upon optimal hyperparameters for each model through scikit-optimizer library, which performs cross-validation to find the best set of parameters</a:t>
            </a:r>
          </a:p>
          <a:p>
            <a:pPr marL="285750" indent="-285750">
              <a:buClrTx/>
              <a:buFont typeface="Wingdings" panose="05000000000000000000" pitchFamily="2" charset="2"/>
              <a:buChar char="§"/>
            </a:pPr>
            <a:r>
              <a:rPr lang="en-US" sz="1300" dirty="0">
                <a:solidFill>
                  <a:schemeClr val="bg1">
                    <a:lumMod val="50000"/>
                  </a:schemeClr>
                </a:solidFill>
                <a:latin typeface="+mn-lt"/>
              </a:rPr>
              <a:t>Multiple trials were run to account for random noises</a:t>
            </a:r>
          </a:p>
          <a:p>
            <a:pPr marL="285750" indent="-285750">
              <a:buClrTx/>
              <a:buFont typeface="Wingdings" panose="05000000000000000000" pitchFamily="2" charset="2"/>
              <a:buChar char="§"/>
            </a:pPr>
            <a:endParaRPr lang="en-US" sz="1300" dirty="0">
              <a:solidFill>
                <a:schemeClr val="bg1">
                  <a:lumMod val="50000"/>
                </a:schemeClr>
              </a:solidFill>
              <a:latin typeface="+mn-lt"/>
            </a:endParaRPr>
          </a:p>
        </p:txBody>
      </p:sp>
    </p:spTree>
    <p:extLst>
      <p:ext uri="{BB962C8B-B14F-4D97-AF65-F5344CB8AC3E}">
        <p14:creationId xmlns:p14="http://schemas.microsoft.com/office/powerpoint/2010/main" val="2938399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371094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Cold-Start Problem</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168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50000"/>
                  </a:schemeClr>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In this case, we created a different matrix factorization model using the user and item features and then get the new user’s parsed through which checks for its similarity with existing user and then recommends restaurants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2" name="demo">
            <a:hlinkClick r:id="" action="ppaction://media"/>
            <a:extLst>
              <a:ext uri="{FF2B5EF4-FFF2-40B4-BE49-F238E27FC236}">
                <a16:creationId xmlns:a16="http://schemas.microsoft.com/office/drawing/2014/main" id="{9722CB26-5282-48F4-9EE4-6456C2D68D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616" y="748094"/>
            <a:ext cx="8866714" cy="41193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How recommendation systems works using Annoy and </a:t>
            </a:r>
            <a:r>
              <a:rPr lang="en-IN" dirty="0" err="1">
                <a:solidFill>
                  <a:schemeClr val="bg1">
                    <a:lumMod val="50000"/>
                  </a:schemeClr>
                </a:solidFill>
                <a:latin typeface="+mn-lt"/>
              </a:rPr>
              <a:t>LightFM</a:t>
            </a:r>
            <a:endParaRPr lang="en-IN" dirty="0">
              <a:solidFill>
                <a:schemeClr val="bg1">
                  <a:lumMod val="50000"/>
                </a:schemeClr>
              </a:solidFill>
              <a:latin typeface="+mn-lt"/>
            </a:endParaRPr>
          </a:p>
          <a:p>
            <a:pPr marL="285750" indent="-285750">
              <a:buClrTx/>
              <a:buFont typeface="Wingdings" panose="05000000000000000000" pitchFamily="2" charset="2"/>
              <a:buChar char="§"/>
            </a:pPr>
            <a:r>
              <a:rPr lang="en-IN" dirty="0">
                <a:solidFill>
                  <a:schemeClr val="bg1">
                    <a:lumMod val="50000"/>
                  </a:schemeClr>
                </a:solidFill>
                <a:latin typeface="+mn-lt"/>
              </a:rPr>
              <a:t>Web Scraping </a:t>
            </a:r>
          </a:p>
          <a:p>
            <a:pPr marL="285750" indent="-285750">
              <a:buClrTx/>
              <a:buFont typeface="Wingdings" panose="05000000000000000000" pitchFamily="2" charset="2"/>
              <a:buChar char="§"/>
            </a:pPr>
            <a:r>
              <a:rPr lang="en-IN" dirty="0">
                <a:solidFill>
                  <a:schemeClr val="bg1">
                    <a:lumMod val="50000"/>
                  </a:schemeClr>
                </a:solidFill>
                <a:latin typeface="+mn-lt"/>
              </a:rPr>
              <a:t>Data Cleaning is not easy</a:t>
            </a:r>
          </a:p>
          <a:p>
            <a:pPr marL="285750" indent="-285750">
              <a:buClrTx/>
              <a:buFont typeface="Wingdings" panose="05000000000000000000" pitchFamily="2" charset="2"/>
              <a:buChar char="§"/>
            </a:pPr>
            <a:r>
              <a:rPr lang="en-IN" dirty="0">
                <a:solidFill>
                  <a:schemeClr val="bg1">
                    <a:lumMod val="50000"/>
                  </a:schemeClr>
                </a:solidFill>
                <a:latin typeface="+mn-lt"/>
              </a:rPr>
              <a:t>Extracting insights from data</a:t>
            </a:r>
          </a:p>
          <a:p>
            <a:pPr marL="285750" indent="-285750">
              <a:buClrTx/>
              <a:buFont typeface="Wingdings" panose="05000000000000000000" pitchFamily="2" charset="2"/>
              <a:buChar char="§"/>
            </a:pPr>
            <a:r>
              <a:rPr lang="en-IN" dirty="0">
                <a:solidFill>
                  <a:schemeClr val="bg1">
                    <a:lumMod val="50000"/>
                  </a:schemeClr>
                </a:solidFill>
                <a:latin typeface="+mn-lt"/>
              </a:rPr>
              <a:t>Data Preparation</a:t>
            </a:r>
          </a:p>
          <a:p>
            <a:pPr marL="285750" indent="-285750">
              <a:buClrTx/>
              <a:buFont typeface="Wingdings" panose="05000000000000000000" pitchFamily="2" charset="2"/>
              <a:buChar char="§"/>
            </a:pPr>
            <a:r>
              <a:rPr lang="en-IN" dirty="0">
                <a:solidFill>
                  <a:schemeClr val="bg1">
                    <a:lumMod val="50000"/>
                  </a:schemeClr>
                </a:solidFill>
                <a:latin typeface="+mn-lt"/>
              </a:rPr>
              <a:t>Version Control</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Sparsity of the data</a:t>
            </a:r>
          </a:p>
          <a:p>
            <a:pPr marL="285750" indent="-285750">
              <a:buClrTx/>
              <a:buFont typeface="Wingdings" panose="05000000000000000000" pitchFamily="2" charset="2"/>
              <a:buChar char="§"/>
            </a:pPr>
            <a:r>
              <a:rPr lang="en-IN" dirty="0">
                <a:solidFill>
                  <a:schemeClr val="bg1">
                    <a:lumMod val="50000"/>
                  </a:schemeClr>
                </a:solidFill>
                <a:latin typeface="+mn-lt"/>
              </a:rPr>
              <a:t>Trip Advisor data </a:t>
            </a:r>
          </a:p>
          <a:p>
            <a:pPr marL="285750" indent="-285750">
              <a:buClrTx/>
              <a:buFont typeface="Wingdings" panose="05000000000000000000" pitchFamily="2" charset="2"/>
              <a:buChar char="§"/>
            </a:pPr>
            <a:r>
              <a:rPr lang="en-IN" dirty="0">
                <a:solidFill>
                  <a:schemeClr val="bg1">
                    <a:lumMod val="50000"/>
                  </a:schemeClr>
                </a:solidFill>
                <a:latin typeface="+mn-lt"/>
              </a:rPr>
              <a:t>Working with limited documentation of the recommenders’ system libraries</a:t>
            </a:r>
          </a:p>
          <a:p>
            <a:pPr marL="0" indent="0">
              <a:buNone/>
            </a:pPr>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Location based recommendations</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Expand the system for the entire country</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Build a complete website for the system</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Take user inputs and update the database</a:t>
            </a:r>
          </a:p>
          <a:p>
            <a:pPr marL="285750" indent="-285750"/>
            <a:endParaRPr dirty="0">
              <a:solidFill>
                <a:schemeClr val="bg1">
                  <a:lumMod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8B1-BEC4-4144-9A79-E863758471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ED217-E669-4C6A-9570-32D14B5E06E2}"/>
              </a:ext>
            </a:extLst>
          </p:cNvPr>
          <p:cNvSpPr>
            <a:spLocks noGrp="1"/>
          </p:cNvSpPr>
          <p:nvPr>
            <p:ph type="body" idx="1"/>
          </p:nvPr>
        </p:nvSpPr>
        <p:spPr/>
        <p:txBody>
          <a:bodyPr/>
          <a:lstStyle/>
          <a:p>
            <a:pPr marL="114300" indent="0">
              <a:buNone/>
            </a:pPr>
            <a:r>
              <a:rPr lang="en-US" sz="5400" dirty="0">
                <a:solidFill>
                  <a:schemeClr val="bg1">
                    <a:lumMod val="50000"/>
                  </a:schemeClr>
                </a:solidFill>
                <a:latin typeface="Bahnschrift SemiBold SemiConden" panose="020B0502040204020203" pitchFamily="34" charset="0"/>
              </a:rPr>
              <a:t>QUESTIONS ?</a:t>
            </a:r>
          </a:p>
        </p:txBody>
      </p:sp>
    </p:spTree>
    <p:extLst>
      <p:ext uri="{BB962C8B-B14F-4D97-AF65-F5344CB8AC3E}">
        <p14:creationId xmlns:p14="http://schemas.microsoft.com/office/powerpoint/2010/main" val="81976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a:t>
            </a:r>
            <a:r>
              <a:rPr lang="en-US" b="1" dirty="0">
                <a:solidFill>
                  <a:srgbClr val="383838"/>
                </a:solidFill>
                <a:latin typeface="+mn-lt"/>
              </a:rPr>
              <a:t>192,609</a:t>
            </a:r>
            <a:r>
              <a:rPr lang="en-US" dirty="0">
                <a:solidFill>
                  <a:srgbClr val="383838"/>
                </a:solidFill>
                <a:latin typeface="+mn-lt"/>
              </a:rPr>
              <a:t>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a:t>
            </a:r>
            <a:r>
              <a:rPr lang="en-US" b="1" dirty="0">
                <a:solidFill>
                  <a:srgbClr val="383838"/>
                </a:solidFill>
                <a:latin typeface="+mn-lt"/>
              </a:rPr>
              <a:t>6,685,900</a:t>
            </a:r>
            <a:r>
              <a:rPr lang="en-US" dirty="0">
                <a:solidFill>
                  <a:srgbClr val="383838"/>
                </a:solidFill>
                <a:latin typeface="+mn-lt"/>
              </a:rPr>
              <a:t>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loaded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endParaRPr lang="en-US" sz="1350" dirty="0">
              <a:solidFill>
                <a:srgbClr val="000000"/>
              </a:solidFill>
              <a:highlight>
                <a:srgbClr val="FFFFFF"/>
              </a:highlight>
              <a:latin typeface="Arial"/>
              <a:ea typeface="Arial"/>
              <a:cs typeface="Arial"/>
              <a:sym typeface="Arial"/>
            </a:endParaRP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663932"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3223916" y="1970743"/>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5330032" y="1695409"/>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1524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dirty="0">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p:txBody>
      </p:sp>
      <p:sp>
        <p:nvSpPr>
          <p:cNvPr id="8" name="Google Shape;114;g83d7f3170d_0_5">
            <a:extLst>
              <a:ext uri="{FF2B5EF4-FFF2-40B4-BE49-F238E27FC236}">
                <a16:creationId xmlns:a16="http://schemas.microsoft.com/office/drawing/2014/main" id="{4CE1D9FC-6001-4449-AB1A-5B8D33368212}"/>
              </a:ext>
            </a:extLst>
          </p:cNvPr>
          <p:cNvSpPr txBox="1">
            <a:spLocks/>
          </p:cNvSpPr>
          <p:nvPr/>
        </p:nvSpPr>
        <p:spPr>
          <a:xfrm>
            <a:off x="51693" y="1081611"/>
            <a:ext cx="8520600" cy="771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From the correlation matrix, we observe that there exists high correlation between variables due to multi-component ratings</a:t>
            </a:r>
          </a:p>
        </p:txBody>
      </p:sp>
    </p:spTree>
    <p:extLst>
      <p:ext uri="{BB962C8B-B14F-4D97-AF65-F5344CB8AC3E}">
        <p14:creationId xmlns:p14="http://schemas.microsoft.com/office/powerpoint/2010/main" val="69663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rotWithShape="1">
          <a:blip r:embed="rId3"/>
          <a:srcRect r="40338"/>
          <a:stretch/>
        </p:blipFill>
        <p:spPr>
          <a:xfrm>
            <a:off x="5969508" y="967740"/>
            <a:ext cx="2206752" cy="3983267"/>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A4148C18-E808-084D-A1C8-4AE7FE1854FE}"/>
              </a:ext>
            </a:extLst>
          </p:cNvPr>
          <p:cNvSpPr txBox="1"/>
          <p:nvPr/>
        </p:nvSpPr>
        <p:spPr>
          <a:xfrm>
            <a:off x="82474" y="1211580"/>
            <a:ext cx="5830646"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There are outliers observed in the value of </a:t>
            </a:r>
            <a:r>
              <a:rPr lang="en-US" dirty="0" err="1"/>
              <a:t>review_count</a:t>
            </a:r>
            <a:r>
              <a:rPr lang="en-US" dirty="0"/>
              <a:t> in the user's dataset</a:t>
            </a:r>
          </a:p>
          <a:p>
            <a:endParaRPr lang="en-US" dirty="0"/>
          </a:p>
          <a:p>
            <a:endParaRPr lang="en-US" dirty="0"/>
          </a:p>
        </p:txBody>
      </p:sp>
      <p:pic>
        <p:nvPicPr>
          <p:cNvPr id="7" name="Picture 6">
            <a:extLst>
              <a:ext uri="{FF2B5EF4-FFF2-40B4-BE49-F238E27FC236}">
                <a16:creationId xmlns:a16="http://schemas.microsoft.com/office/drawing/2014/main" id="{A11B2B6D-737A-4FEE-9365-04F01B46B56C}"/>
              </a:ext>
            </a:extLst>
          </p:cNvPr>
          <p:cNvPicPr>
            <a:picLocks noChangeAspect="1"/>
          </p:cNvPicPr>
          <p:nvPr/>
        </p:nvPicPr>
        <p:blipFill>
          <a:blip r:embed="rId4"/>
          <a:stretch>
            <a:fillRect/>
          </a:stretch>
        </p:blipFill>
        <p:spPr>
          <a:xfrm>
            <a:off x="1073912" y="2137291"/>
            <a:ext cx="2955544" cy="2576068"/>
          </a:xfrm>
          <a:prstGeom prst="rect">
            <a:avLst/>
          </a:prstGeom>
          <a:ln>
            <a:solidFill>
              <a:schemeClr val="bg1">
                <a:lumMod val="50000"/>
              </a:schemeClr>
            </a:solidFill>
          </a:ln>
        </p:spPr>
      </p:pic>
      <p:sp>
        <p:nvSpPr>
          <p:cNvPr id="8" name="Google Shape;135;g83ddf61570_0_20">
            <a:extLst>
              <a:ext uri="{FF2B5EF4-FFF2-40B4-BE49-F238E27FC236}">
                <a16:creationId xmlns:a16="http://schemas.microsoft.com/office/drawing/2014/main" id="{84F5ED71-9EF3-4766-8CD1-6BEC9A82D8FE}"/>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98924855"/>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3160</TotalTime>
  <Words>2051</Words>
  <Application>Microsoft Office PowerPoint</Application>
  <PresentationFormat>On-screen Show (16:9)</PresentationFormat>
  <Paragraphs>330</Paragraphs>
  <Slides>32</Slides>
  <Notes>29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Roboto Mono</vt:lpstr>
      <vt:lpstr>Bahnschrift SemiBold SemiConden</vt:lpstr>
      <vt:lpstr>Noto Sans Symbols</vt:lpstr>
      <vt:lpstr>Average</vt:lpstr>
      <vt:lpstr>Bree Serif</vt:lpstr>
      <vt:lpstr>Oswald</vt:lpstr>
      <vt:lpstr>Wingdings</vt:lpstr>
      <vt:lpstr>Arial</vt:lpstr>
      <vt:lpstr>Calibri</vt:lpstr>
      <vt:lpstr>Slate</vt:lpstr>
      <vt:lpstr>Restaurant Recommendation Using Yelp Reviews</vt:lpstr>
      <vt:lpstr>Agenda</vt:lpstr>
      <vt:lpstr>Problem &amp; Vision</vt:lpstr>
      <vt:lpstr>Datasets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Data Cleaning</vt:lpstr>
      <vt:lpstr>Data Cleaning </vt:lpstr>
      <vt:lpstr>Data Preparation</vt:lpstr>
      <vt:lpstr>Data Preparation</vt:lpstr>
      <vt:lpstr>Data Preparation</vt:lpstr>
      <vt:lpstr>Data Preparation</vt:lpstr>
      <vt:lpstr>Data Preparation</vt:lpstr>
      <vt:lpstr>PowerPoint Presentation</vt:lpstr>
      <vt:lpstr>PowerPoint Presentation</vt:lpstr>
      <vt:lpstr>Models </vt:lpstr>
      <vt:lpstr>Models </vt:lpstr>
      <vt:lpstr>Models</vt:lpstr>
      <vt:lpstr>Models </vt:lpstr>
      <vt:lpstr>Hyperparameter Tuning </vt:lpstr>
      <vt:lpstr>Results</vt:lpstr>
      <vt:lpstr>Cold-Start Problem </vt:lpstr>
      <vt:lpstr>Demo </vt:lpstr>
      <vt:lpstr>Lessons Learned</vt:lpstr>
      <vt:lpstr>Challenges</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Sohan Puthran</cp:lastModifiedBy>
  <cp:revision>196</cp:revision>
  <dcterms:modified xsi:type="dcterms:W3CDTF">2020-04-27T04:11:08Z</dcterms:modified>
</cp:coreProperties>
</file>